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8" r:id="rId1"/>
  </p:sldMasterIdLst>
  <p:notesMasterIdLst>
    <p:notesMasterId r:id="rId12"/>
  </p:notesMasterIdLst>
  <p:sldIdLst>
    <p:sldId id="276" r:id="rId2"/>
    <p:sldId id="277" r:id="rId3"/>
    <p:sldId id="284" r:id="rId4"/>
    <p:sldId id="286" r:id="rId5"/>
    <p:sldId id="287" r:id="rId6"/>
    <p:sldId id="288" r:id="rId7"/>
    <p:sldId id="285" r:id="rId8"/>
    <p:sldId id="289" r:id="rId9"/>
    <p:sldId id="291" r:id="rId10"/>
    <p:sldId id="29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DCBE"/>
    <a:srgbClr val="5C2AA6"/>
    <a:srgbClr val="DFABAB"/>
    <a:srgbClr val="D59292"/>
    <a:srgbClr val="F8DFBE"/>
    <a:srgbClr val="D0C1B0"/>
    <a:srgbClr val="AB9F91"/>
    <a:srgbClr val="F7DCB7"/>
    <a:srgbClr val="FFCC99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5" autoAdjust="0"/>
    <p:restoredTop sz="91744" autoAdjust="0"/>
  </p:normalViewPr>
  <p:slideViewPr>
    <p:cSldViewPr snapToGrid="0">
      <p:cViewPr varScale="1">
        <p:scale>
          <a:sx n="87" d="100"/>
          <a:sy n="87" d="100"/>
        </p:scale>
        <p:origin x="192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ja Dhanenkula" userId="eb560ca79f48a616" providerId="LiveId" clId="{546FFD29-7DFE-4E9B-8679-B68FC676BDD1}"/>
    <pc:docChg chg="custSel delSld modSld">
      <pc:chgData name="Teja Dhanenkula" userId="eb560ca79f48a616" providerId="LiveId" clId="{546FFD29-7DFE-4E9B-8679-B68FC676BDD1}" dt="2025-03-14T17:35:38.367" v="30"/>
      <pc:docMkLst>
        <pc:docMk/>
      </pc:docMkLst>
      <pc:sldChg chg="del">
        <pc:chgData name="Teja Dhanenkula" userId="eb560ca79f48a616" providerId="LiveId" clId="{546FFD29-7DFE-4E9B-8679-B68FC676BDD1}" dt="2025-03-14T17:35:17.227" v="2" actId="47"/>
        <pc:sldMkLst>
          <pc:docMk/>
          <pc:sldMk cId="3842793977" sldId="260"/>
        </pc:sldMkLst>
      </pc:sldChg>
      <pc:sldChg chg="del">
        <pc:chgData name="Teja Dhanenkula" userId="eb560ca79f48a616" providerId="LiveId" clId="{546FFD29-7DFE-4E9B-8679-B68FC676BDD1}" dt="2025-03-14T17:35:18.813" v="5" actId="47"/>
        <pc:sldMkLst>
          <pc:docMk/>
          <pc:sldMk cId="4130145751" sldId="261"/>
        </pc:sldMkLst>
      </pc:sldChg>
      <pc:sldChg chg="del">
        <pc:chgData name="Teja Dhanenkula" userId="eb560ca79f48a616" providerId="LiveId" clId="{546FFD29-7DFE-4E9B-8679-B68FC676BDD1}" dt="2025-03-14T17:35:20.047" v="9" actId="47"/>
        <pc:sldMkLst>
          <pc:docMk/>
          <pc:sldMk cId="3459090400" sldId="262"/>
        </pc:sldMkLst>
      </pc:sldChg>
      <pc:sldChg chg="del">
        <pc:chgData name="Teja Dhanenkula" userId="eb560ca79f48a616" providerId="LiveId" clId="{546FFD29-7DFE-4E9B-8679-B68FC676BDD1}" dt="2025-03-14T17:35:18.296" v="3" actId="47"/>
        <pc:sldMkLst>
          <pc:docMk/>
          <pc:sldMk cId="2588512497" sldId="264"/>
        </pc:sldMkLst>
      </pc:sldChg>
      <pc:sldChg chg="del">
        <pc:chgData name="Teja Dhanenkula" userId="eb560ca79f48a616" providerId="LiveId" clId="{546FFD29-7DFE-4E9B-8679-B68FC676BDD1}" dt="2025-03-14T17:35:18.583" v="4" actId="47"/>
        <pc:sldMkLst>
          <pc:docMk/>
          <pc:sldMk cId="3809977155" sldId="265"/>
        </pc:sldMkLst>
      </pc:sldChg>
      <pc:sldChg chg="del">
        <pc:chgData name="Teja Dhanenkula" userId="eb560ca79f48a616" providerId="LiveId" clId="{546FFD29-7DFE-4E9B-8679-B68FC676BDD1}" dt="2025-03-14T17:35:19.182" v="6" actId="47"/>
        <pc:sldMkLst>
          <pc:docMk/>
          <pc:sldMk cId="1679054293" sldId="266"/>
        </pc:sldMkLst>
      </pc:sldChg>
      <pc:sldChg chg="del">
        <pc:chgData name="Teja Dhanenkula" userId="eb560ca79f48a616" providerId="LiveId" clId="{546FFD29-7DFE-4E9B-8679-B68FC676BDD1}" dt="2025-03-14T17:35:20.271" v="10" actId="47"/>
        <pc:sldMkLst>
          <pc:docMk/>
          <pc:sldMk cId="411941369" sldId="268"/>
        </pc:sldMkLst>
      </pc:sldChg>
      <pc:sldChg chg="del">
        <pc:chgData name="Teja Dhanenkula" userId="eb560ca79f48a616" providerId="LiveId" clId="{546FFD29-7DFE-4E9B-8679-B68FC676BDD1}" dt="2025-03-14T17:35:19.776" v="8" actId="47"/>
        <pc:sldMkLst>
          <pc:docMk/>
          <pc:sldMk cId="644724609" sldId="269"/>
        </pc:sldMkLst>
      </pc:sldChg>
      <pc:sldChg chg="del">
        <pc:chgData name="Teja Dhanenkula" userId="eb560ca79f48a616" providerId="LiveId" clId="{546FFD29-7DFE-4E9B-8679-B68FC676BDD1}" dt="2025-03-14T17:35:20.556" v="11" actId="47"/>
        <pc:sldMkLst>
          <pc:docMk/>
          <pc:sldMk cId="2348225754" sldId="270"/>
        </pc:sldMkLst>
      </pc:sldChg>
      <pc:sldChg chg="del">
        <pc:chgData name="Teja Dhanenkula" userId="eb560ca79f48a616" providerId="LiveId" clId="{546FFD29-7DFE-4E9B-8679-B68FC676BDD1}" dt="2025-03-14T17:35:20.798" v="12" actId="47"/>
        <pc:sldMkLst>
          <pc:docMk/>
          <pc:sldMk cId="3105801558" sldId="271"/>
        </pc:sldMkLst>
      </pc:sldChg>
      <pc:sldChg chg="del">
        <pc:chgData name="Teja Dhanenkula" userId="eb560ca79f48a616" providerId="LiveId" clId="{546FFD29-7DFE-4E9B-8679-B68FC676BDD1}" dt="2025-03-14T17:35:19.473" v="7" actId="47"/>
        <pc:sldMkLst>
          <pc:docMk/>
          <pc:sldMk cId="2815590229" sldId="272"/>
        </pc:sldMkLst>
      </pc:sldChg>
      <pc:sldChg chg="delSp modSp mod">
        <pc:chgData name="Teja Dhanenkula" userId="eb560ca79f48a616" providerId="LiveId" clId="{546FFD29-7DFE-4E9B-8679-B68FC676BDD1}" dt="2025-03-14T17:35:38.367" v="30"/>
        <pc:sldMkLst>
          <pc:docMk/>
          <pc:sldMk cId="3646232541" sldId="276"/>
        </pc:sldMkLst>
        <pc:spChg chg="del mod">
          <ac:chgData name="Teja Dhanenkula" userId="eb560ca79f48a616" providerId="LiveId" clId="{546FFD29-7DFE-4E9B-8679-B68FC676BDD1}" dt="2025-03-14T17:35:38.367" v="30"/>
          <ac:spMkLst>
            <pc:docMk/>
            <pc:sldMk cId="3646232541" sldId="276"/>
            <ac:spMk id="16" creationId="{D89482EA-634A-E1F9-E5B2-F574B5428B3E}"/>
          </ac:spMkLst>
        </pc:spChg>
        <pc:spChg chg="del">
          <ac:chgData name="Teja Dhanenkula" userId="eb560ca79f48a616" providerId="LiveId" clId="{546FFD29-7DFE-4E9B-8679-B68FC676BDD1}" dt="2025-03-14T17:35:38.367" v="28" actId="478"/>
          <ac:spMkLst>
            <pc:docMk/>
            <pc:sldMk cId="3646232541" sldId="276"/>
            <ac:spMk id="17" creationId="{36FF5869-DA7E-A7FC-FC80-8A7C7E66094C}"/>
          </ac:spMkLst>
        </pc:spChg>
        <pc:picChg chg="del">
          <ac:chgData name="Teja Dhanenkula" userId="eb560ca79f48a616" providerId="LiveId" clId="{546FFD29-7DFE-4E9B-8679-B68FC676BDD1}" dt="2025-03-14T17:35:27.476" v="17" actId="478"/>
          <ac:picMkLst>
            <pc:docMk/>
            <pc:sldMk cId="3646232541" sldId="276"/>
            <ac:picMk id="14" creationId="{2965C4B5-2095-F45A-9387-7A00134414D8}"/>
          </ac:picMkLst>
        </pc:picChg>
      </pc:sldChg>
      <pc:sldChg chg="del">
        <pc:chgData name="Teja Dhanenkula" userId="eb560ca79f48a616" providerId="LiveId" clId="{546FFD29-7DFE-4E9B-8679-B68FC676BDD1}" dt="2025-03-14T17:35:15.611" v="0" actId="47"/>
        <pc:sldMkLst>
          <pc:docMk/>
          <pc:sldMk cId="533960441" sldId="279"/>
        </pc:sldMkLst>
      </pc:sldChg>
      <pc:sldChg chg="del">
        <pc:chgData name="Teja Dhanenkula" userId="eb560ca79f48a616" providerId="LiveId" clId="{546FFD29-7DFE-4E9B-8679-B68FC676BDD1}" dt="2025-03-14T17:35:21.045" v="13" actId="47"/>
        <pc:sldMkLst>
          <pc:docMk/>
          <pc:sldMk cId="3552077256" sldId="280"/>
        </pc:sldMkLst>
      </pc:sldChg>
      <pc:sldChg chg="del">
        <pc:chgData name="Teja Dhanenkula" userId="eb560ca79f48a616" providerId="LiveId" clId="{546FFD29-7DFE-4E9B-8679-B68FC676BDD1}" dt="2025-03-14T17:35:21.674" v="14" actId="47"/>
        <pc:sldMkLst>
          <pc:docMk/>
          <pc:sldMk cId="2165552358" sldId="281"/>
        </pc:sldMkLst>
      </pc:sldChg>
      <pc:sldChg chg="del">
        <pc:chgData name="Teja Dhanenkula" userId="eb560ca79f48a616" providerId="LiveId" clId="{546FFD29-7DFE-4E9B-8679-B68FC676BDD1}" dt="2025-03-14T17:35:21.968" v="15" actId="47"/>
        <pc:sldMkLst>
          <pc:docMk/>
          <pc:sldMk cId="2320604704" sldId="282"/>
        </pc:sldMkLst>
      </pc:sldChg>
      <pc:sldChg chg="del">
        <pc:chgData name="Teja Dhanenkula" userId="eb560ca79f48a616" providerId="LiveId" clId="{546FFD29-7DFE-4E9B-8679-B68FC676BDD1}" dt="2025-03-14T17:35:23.308" v="16" actId="47"/>
        <pc:sldMkLst>
          <pc:docMk/>
          <pc:sldMk cId="3544513865" sldId="283"/>
        </pc:sldMkLst>
      </pc:sldChg>
      <pc:sldChg chg="del">
        <pc:chgData name="Teja Dhanenkula" userId="eb560ca79f48a616" providerId="LiveId" clId="{546FFD29-7DFE-4E9B-8679-B68FC676BDD1}" dt="2025-03-14T17:35:16.602" v="1" actId="47"/>
        <pc:sldMkLst>
          <pc:docMk/>
          <pc:sldMk cId="2237671287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BFD4A-E235-4BD0-93A8-08F3BFFBC708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71357-1D58-4E81-8A12-61DCE0067A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418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599E003-5963-4DB9-94F1-6487A393461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7D3583D-3787-4A32-BD55-3FC0B256C55B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344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E003-5963-4DB9-94F1-6487A393461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3583D-3787-4A32-BD55-3FC0B256C5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36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E003-5963-4DB9-94F1-6487A393461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3583D-3787-4A32-BD55-3FC0B256C5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79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E003-5963-4DB9-94F1-6487A393461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3583D-3787-4A32-BD55-3FC0B256C5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78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E003-5963-4DB9-94F1-6487A393461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3583D-3787-4A32-BD55-3FC0B256C55B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3368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E003-5963-4DB9-94F1-6487A393461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3583D-3787-4A32-BD55-3FC0B256C5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509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E003-5963-4DB9-94F1-6487A393461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3583D-3787-4A32-BD55-3FC0B256C5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889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E003-5963-4DB9-94F1-6487A393461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3583D-3787-4A32-BD55-3FC0B256C5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484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E003-5963-4DB9-94F1-6487A393461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3583D-3787-4A32-BD55-3FC0B256C5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E003-5963-4DB9-94F1-6487A393461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3583D-3787-4A32-BD55-3FC0B256C5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6592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E003-5963-4DB9-94F1-6487A393461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3583D-3787-4A32-BD55-3FC0B256C5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95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599E003-5963-4DB9-94F1-6487A3934616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7D3583D-3787-4A32-BD55-3FC0B256C5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68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file:///C:\Users\91891\Downloads\world_population.csv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lumMod val="75000"/>
                <a:lumOff val="25000"/>
              </a:schemeClr>
            </a:gs>
            <a:gs pos="58000">
              <a:schemeClr val="bg2">
                <a:lumMod val="75000"/>
                <a:lumOff val="2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62EB9F-CF7D-16E7-D35A-C03C563FC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5A38-3CA8-15CA-6B78-712C9BA6E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6554" y="4723635"/>
            <a:ext cx="8183381" cy="147689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l"/>
            <a:r>
              <a:rPr lang="en-IN" sz="5400" b="1" spc="-1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World Population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E92A8-1C1A-C29B-49FD-43FC2031D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34859" y="308139"/>
            <a:ext cx="5453546" cy="419751"/>
          </a:xfrm>
        </p:spPr>
        <p:txBody>
          <a:bodyPr>
            <a:noAutofit/>
          </a:bodyPr>
          <a:lstStyle/>
          <a:p>
            <a:r>
              <a:rPr lang="en-IN" sz="2000" dirty="0">
                <a:solidFill>
                  <a:srgbClr val="DFAB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 Ujwala Tejaswani Dhanenkula</a:t>
            </a:r>
          </a:p>
          <a:p>
            <a:endParaRPr lang="en-IN" sz="2000" dirty="0">
              <a:solidFill>
                <a:srgbClr val="D5929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8B25B9E-7E94-40CB-D817-BE53C5A74AAE}"/>
              </a:ext>
            </a:extLst>
          </p:cNvPr>
          <p:cNvSpPr/>
          <p:nvPr/>
        </p:nvSpPr>
        <p:spPr>
          <a:xfrm>
            <a:off x="947708" y="272049"/>
            <a:ext cx="7882537" cy="491933"/>
          </a:xfrm>
          <a:prstGeom prst="roundRect">
            <a:avLst/>
          </a:prstGeom>
          <a:noFill/>
          <a:ln w="889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1101731-0A0C-FDB1-F748-E87CB2B01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08" y="961947"/>
            <a:ext cx="6088244" cy="35637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855374-21C0-0F82-2A2D-C37A0A8DBFF9}"/>
              </a:ext>
            </a:extLst>
          </p:cNvPr>
          <p:cNvSpPr txBox="1"/>
          <p:nvPr/>
        </p:nvSpPr>
        <p:spPr>
          <a:xfrm>
            <a:off x="9371771" y="4844095"/>
            <a:ext cx="2739037" cy="190821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CONTENTS</a:t>
            </a:r>
          </a:p>
          <a:p>
            <a:pPr marL="342900" indent="-342900">
              <a:buClr>
                <a:schemeClr val="bg1">
                  <a:lumMod val="95000"/>
                  <a:lumOff val="5000"/>
                </a:schemeClr>
              </a:buClr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342900" indent="-342900">
              <a:buClr>
                <a:schemeClr val="bg1">
                  <a:lumMod val="95000"/>
                  <a:lumOff val="5000"/>
                </a:schemeClr>
              </a:buClr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 marL="342900" indent="-342900">
              <a:buClr>
                <a:schemeClr val="bg1">
                  <a:lumMod val="95000"/>
                  <a:lumOff val="5000"/>
                </a:schemeClr>
              </a:buClr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  <a:p>
            <a:pPr marL="342900" indent="-342900">
              <a:buClr>
                <a:schemeClr val="bg1">
                  <a:lumMod val="95000"/>
                  <a:lumOff val="5000"/>
                </a:schemeClr>
              </a:buClr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KPI’S and VISUALIZATIONS</a:t>
            </a:r>
          </a:p>
          <a:p>
            <a:pPr marL="342900" indent="-342900">
              <a:buClr>
                <a:schemeClr val="bg1">
                  <a:lumMod val="95000"/>
                  <a:lumOff val="5000"/>
                </a:schemeClr>
              </a:buClr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INSIGHTS</a:t>
            </a:r>
          </a:p>
          <a:p>
            <a:pPr marL="342900" indent="-342900">
              <a:buClr>
                <a:schemeClr val="bg1">
                  <a:lumMod val="95000"/>
                  <a:lumOff val="5000"/>
                </a:schemeClr>
              </a:buClr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6232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A119C-9735-3340-A77B-F770215A1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978C0-3CF1-AB36-621C-898E3B4752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54163"/>
            <a:ext cx="9696450" cy="4381500"/>
          </a:xfrm>
        </p:spPr>
        <p:txBody>
          <a:bodyPr>
            <a:noAutofit/>
          </a:bodyPr>
          <a:lstStyle/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9A014-E28D-4E2C-9B4F-6B037FE883C8}"/>
              </a:ext>
            </a:extLst>
          </p:cNvPr>
          <p:cNvSpPr/>
          <p:nvPr/>
        </p:nvSpPr>
        <p:spPr>
          <a:xfrm>
            <a:off x="0" y="6146800"/>
            <a:ext cx="11430000" cy="71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6A194B-89B0-B26D-8E16-FB61DB20E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78" y="317577"/>
            <a:ext cx="10020072" cy="54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3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AA60D9-9548-3825-F2FF-13E9BDC52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B4C0B-4C1A-696D-8939-50A10CD71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127"/>
            <a:ext cx="10407650" cy="91757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4800" b="1" spc="600" dirty="0">
                <a:solidFill>
                  <a:srgbClr val="D59292"/>
                </a:solidFill>
                <a:latin typeface="Arial Rounded MT Bold" panose="020F0704030504030204" pitchFamily="34" charset="0"/>
              </a:rPr>
              <a:t>   </a:t>
            </a:r>
            <a:r>
              <a:rPr lang="en-IN" sz="4800" b="1" spc="300" dirty="0">
                <a:solidFill>
                  <a:srgbClr val="D59292"/>
                </a:solidFill>
                <a:latin typeface="Arial Rounded MT Bold" panose="020F0704030504030204" pitchFamily="34" charset="0"/>
              </a:rPr>
              <a:t>INTRODUCTION</a:t>
            </a:r>
            <a:endParaRPr lang="en-IN" sz="4800" b="1" spc="3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AC59-BB22-ACE8-35F2-B737D4B2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66" y="1554320"/>
            <a:ext cx="6948991" cy="4382136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/>
              <a:t>The world’s population is constantly evolving, impacting various aspects of society, economy, and the environment. Understanding </a:t>
            </a:r>
            <a:r>
              <a:rPr lang="en-US" sz="2000" b="1" dirty="0"/>
              <a:t>population trends</a:t>
            </a:r>
            <a:r>
              <a:rPr lang="en-US" sz="2000" dirty="0"/>
              <a:t> is crucial for policymakers, businesses, and researchers to make informed decisions about resource allocation, urban planning, healthcare, and economic development.</a:t>
            </a:r>
          </a:p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/>
              <a:t>Through this study, we will explore critical factors influencing population dynamics and their potential implications, helping governments and organizations create data-driven strategies for a more balanced and sustainable future.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13F757-C744-8A19-2E26-6ACDD2246E31}"/>
              </a:ext>
            </a:extLst>
          </p:cNvPr>
          <p:cNvSpPr/>
          <p:nvPr/>
        </p:nvSpPr>
        <p:spPr>
          <a:xfrm>
            <a:off x="0" y="6146800"/>
            <a:ext cx="11430000" cy="71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Flowchart: Delay 10">
            <a:extLst>
              <a:ext uri="{FF2B5EF4-FFF2-40B4-BE49-F238E27FC236}">
                <a16:creationId xmlns:a16="http://schemas.microsoft.com/office/drawing/2014/main" id="{E4F7AB90-80FC-4DC6-35FE-8268FFE3BA62}"/>
              </a:ext>
            </a:extLst>
          </p:cNvPr>
          <p:cNvSpPr/>
          <p:nvPr/>
        </p:nvSpPr>
        <p:spPr>
          <a:xfrm>
            <a:off x="10407650" y="492127"/>
            <a:ext cx="882650" cy="917570"/>
          </a:xfrm>
          <a:prstGeom prst="flowChartDelay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DA3C1E-BDE8-7770-41EE-CEB3BA5A9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43" y="1894505"/>
            <a:ext cx="3102392" cy="295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11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927EE-7073-94E9-29A3-B46E09BD0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36D9E-5AF6-99C4-71CB-B3F1F417D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127"/>
            <a:ext cx="10407650" cy="91757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4800" b="1" spc="600" dirty="0">
                <a:solidFill>
                  <a:srgbClr val="D59292"/>
                </a:solidFill>
                <a:latin typeface="Arial Rounded MT Bold" panose="020F0704030504030204" pitchFamily="34" charset="0"/>
              </a:rPr>
              <a:t>   PROBLEM</a:t>
            </a:r>
            <a:r>
              <a:rPr lang="en-IN" sz="4800" b="1" spc="600" dirty="0">
                <a:solidFill>
                  <a:srgbClr val="AB9F91"/>
                </a:solidFill>
                <a:latin typeface="Arial Rounded MT Bold" panose="020F0704030504030204" pitchFamily="34" charset="0"/>
              </a:rPr>
              <a:t> </a:t>
            </a:r>
            <a:r>
              <a:rPr lang="en-IN" sz="4800" b="1" spc="6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FFB0A-99D5-B2F6-9EBE-4B2B2A1BD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66" y="1554320"/>
            <a:ext cx="5963410" cy="4382136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Understanding global population trends is crucial for policymakers, researchers, and businesses to make informed decisions.</a:t>
            </a:r>
          </a:p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This project aims to analyze</a:t>
            </a:r>
            <a:r>
              <a:rPr lang="en-US" b="1" dirty="0"/>
              <a:t> </a:t>
            </a:r>
            <a:r>
              <a:rPr lang="en-US" dirty="0"/>
              <a:t>population data to uncover patterns, growth trends, and demographic distributions across different regions and countries.</a:t>
            </a:r>
          </a:p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Using </a:t>
            </a:r>
            <a:r>
              <a:rPr lang="en-US" b="1" dirty="0"/>
              <a:t>Power BI</a:t>
            </a:r>
            <a:r>
              <a:rPr lang="en-US" dirty="0"/>
              <a:t>, we will create interactive dashboards to visualize key metrics such as population growth rates, density, age distribution, urban vs. rural population, and migration trends.</a:t>
            </a:r>
          </a:p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The objective is to provide data-driven insights that can help in addressing global challenges related to sustainability, infrastructure, and economic development.</a:t>
            </a:r>
          </a:p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F48C10-7333-FCBE-25AC-F457B9583C55}"/>
              </a:ext>
            </a:extLst>
          </p:cNvPr>
          <p:cNvSpPr/>
          <p:nvPr/>
        </p:nvSpPr>
        <p:spPr>
          <a:xfrm>
            <a:off x="0" y="6146800"/>
            <a:ext cx="11430000" cy="71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8966BD-319E-0E77-69BB-E831F4573D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5929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8" r="5334"/>
          <a:stretch/>
        </p:blipFill>
        <p:spPr>
          <a:xfrm>
            <a:off x="6718376" y="1554320"/>
            <a:ext cx="4336556" cy="3895725"/>
          </a:xfrm>
          <a:prstGeom prst="rect">
            <a:avLst/>
          </a:prstGeom>
        </p:spPr>
      </p:pic>
      <p:sp>
        <p:nvSpPr>
          <p:cNvPr id="11" name="Flowchart: Delay 10">
            <a:extLst>
              <a:ext uri="{FF2B5EF4-FFF2-40B4-BE49-F238E27FC236}">
                <a16:creationId xmlns:a16="http://schemas.microsoft.com/office/drawing/2014/main" id="{FDB8BB95-F0BA-59C1-D5EB-EF6CC1604848}"/>
              </a:ext>
            </a:extLst>
          </p:cNvPr>
          <p:cNvSpPr/>
          <p:nvPr/>
        </p:nvSpPr>
        <p:spPr>
          <a:xfrm>
            <a:off x="10407650" y="492127"/>
            <a:ext cx="882650" cy="917570"/>
          </a:xfrm>
          <a:prstGeom prst="flowChartDelay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489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5D2100-431D-1A67-DEE3-A51D0E0EA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FA49-90EE-85C1-BBB6-95108C60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127"/>
            <a:ext cx="10407650" cy="91757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4800" b="1" spc="600" dirty="0">
                <a:solidFill>
                  <a:srgbClr val="D59292"/>
                </a:solidFill>
                <a:latin typeface="Arial Rounded MT Bold" panose="020F0704030504030204" pitchFamily="34" charset="0"/>
              </a:rPr>
              <a:t>    </a:t>
            </a:r>
            <a:r>
              <a:rPr lang="en-IN" sz="4800" b="1" spc="300" dirty="0">
                <a:solidFill>
                  <a:srgbClr val="D59292"/>
                </a:solidFill>
                <a:latin typeface="Arial Rounded MT Bold" panose="020F0704030504030204" pitchFamily="34" charset="0"/>
              </a:rPr>
              <a:t>DATASET</a:t>
            </a:r>
            <a:endParaRPr lang="en-IN" sz="4800" b="1" spc="3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4A00B-AC9E-9852-BD6F-B638F0903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020" y="1675487"/>
            <a:ext cx="5311186" cy="4008029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linkClick r:id="rId2" action="ppaction://hlinkfile"/>
              </a:rPr>
              <a:t>dataset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contains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global population data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across years and countries.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It includes key demographic metrics such as: 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Country and Capital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Rank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Continent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Year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Population 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Growth Rate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Area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dirty="0">
                <a:latin typeface="Arial Rounded MT Bold" panose="020F0704030504030204" pitchFamily="34" charset="0"/>
              </a:rPr>
              <a:t>Time range: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(1970 – 2022)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Data Cleaning &amp; Preprocessing: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Handled missing values, duplicates, and inconsistencies before analysis. 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3DA2C-7023-4E72-8892-1B3161DF9C52}"/>
              </a:ext>
            </a:extLst>
          </p:cNvPr>
          <p:cNvSpPr/>
          <p:nvPr/>
        </p:nvSpPr>
        <p:spPr>
          <a:xfrm>
            <a:off x="0" y="6146800"/>
            <a:ext cx="11430000" cy="71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Flowchart: Delay 10">
            <a:extLst>
              <a:ext uri="{FF2B5EF4-FFF2-40B4-BE49-F238E27FC236}">
                <a16:creationId xmlns:a16="http://schemas.microsoft.com/office/drawing/2014/main" id="{96D9EA40-F041-F918-006A-949D7B0215D3}"/>
              </a:ext>
            </a:extLst>
          </p:cNvPr>
          <p:cNvSpPr/>
          <p:nvPr/>
        </p:nvSpPr>
        <p:spPr>
          <a:xfrm>
            <a:off x="10407650" y="492127"/>
            <a:ext cx="882650" cy="917570"/>
          </a:xfrm>
          <a:prstGeom prst="flowChartDelay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5A864-FDE1-9C75-7C8C-C3652ABE4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09" y="1675487"/>
            <a:ext cx="3901712" cy="35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51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D082C4-1D6C-092C-F4BC-E42F62F38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4B6E-BA67-B324-87D4-DE7A08A33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127"/>
            <a:ext cx="10407650" cy="91757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4800" b="1" spc="600" dirty="0">
                <a:solidFill>
                  <a:srgbClr val="D59292"/>
                </a:solidFill>
                <a:latin typeface="Arial Rounded MT Bold" panose="020F0704030504030204" pitchFamily="34" charset="0"/>
              </a:rPr>
              <a:t>    </a:t>
            </a:r>
            <a:r>
              <a:rPr lang="en-IN" sz="4800" b="1" spc="300" dirty="0">
                <a:solidFill>
                  <a:srgbClr val="D59292"/>
                </a:solidFill>
                <a:latin typeface="Arial Rounded MT Bold" panose="020F0704030504030204" pitchFamily="34" charset="0"/>
              </a:rPr>
              <a:t>KPI’s and VISUALIZATIONS</a:t>
            </a:r>
            <a:endParaRPr lang="en-IN" sz="4800" b="1" spc="3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B42A0-EA69-E6DC-C3B3-A13A14158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64" y="2113522"/>
            <a:ext cx="9516979" cy="3882095"/>
          </a:xfrm>
        </p:spPr>
        <p:txBody>
          <a:bodyPr numCol="2">
            <a:noAutofit/>
          </a:bodyPr>
          <a:lstStyle/>
          <a:p>
            <a:pPr marL="342900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b="1" dirty="0"/>
              <a:t>Global Population: </a:t>
            </a:r>
            <a:r>
              <a:rPr lang="en-IN" sz="1400" dirty="0"/>
              <a:t>8.0 billion</a:t>
            </a:r>
          </a:p>
          <a:p>
            <a:pPr marL="342900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b="1" dirty="0"/>
              <a:t>Total Land Area</a:t>
            </a:r>
            <a:r>
              <a:rPr lang="en-IN" sz="1400" dirty="0"/>
              <a:t>: 136.1 million km²</a:t>
            </a:r>
          </a:p>
          <a:p>
            <a:pPr marL="342900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b="1" dirty="0"/>
              <a:t>Most Populated Country: </a:t>
            </a:r>
            <a:r>
              <a:rPr lang="en-IN" sz="1400" dirty="0"/>
              <a:t>China (1.4 billion)</a:t>
            </a:r>
          </a:p>
          <a:p>
            <a:pPr marL="342900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b="1" dirty="0"/>
              <a:t>Least Populated Country: </a:t>
            </a:r>
            <a:r>
              <a:rPr lang="en-IN" sz="1400" dirty="0"/>
              <a:t>Vatican City</a:t>
            </a:r>
          </a:p>
          <a:p>
            <a:pPr marL="342900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b="1" dirty="0"/>
              <a:t>Top 5 Populated Countries:</a:t>
            </a:r>
          </a:p>
          <a:p>
            <a:pPr marL="800100" lvl="1" indent="-342900">
              <a:lnSpc>
                <a:spcPct val="100000"/>
              </a:lnSpc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dirty="0"/>
              <a:t>China (1.4B)</a:t>
            </a:r>
          </a:p>
          <a:p>
            <a:pPr marL="800100" lvl="1" indent="-342900">
              <a:lnSpc>
                <a:spcPct val="100000"/>
              </a:lnSpc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dirty="0"/>
              <a:t>India (1.4B)</a:t>
            </a:r>
          </a:p>
          <a:p>
            <a:pPr marL="800100" lvl="1" indent="-342900">
              <a:lnSpc>
                <a:spcPct val="100000"/>
              </a:lnSpc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dirty="0"/>
              <a:t>United States (0.3B)</a:t>
            </a:r>
          </a:p>
          <a:p>
            <a:pPr marL="800100" lvl="1" indent="-342900">
              <a:lnSpc>
                <a:spcPct val="100000"/>
              </a:lnSpc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dirty="0"/>
              <a:t>Indonesia (0.3B)</a:t>
            </a:r>
          </a:p>
          <a:p>
            <a:pPr marL="800100" lvl="1" indent="-342900">
              <a:lnSpc>
                <a:spcPct val="100000"/>
              </a:lnSpc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dirty="0"/>
              <a:t>Pakistan (0.2B)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E07DF7-2752-BAAB-334C-436BB8F29697}"/>
              </a:ext>
            </a:extLst>
          </p:cNvPr>
          <p:cNvSpPr/>
          <p:nvPr/>
        </p:nvSpPr>
        <p:spPr>
          <a:xfrm>
            <a:off x="0" y="6146800"/>
            <a:ext cx="11430000" cy="71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Flowchart: Delay 10">
            <a:extLst>
              <a:ext uri="{FF2B5EF4-FFF2-40B4-BE49-F238E27FC236}">
                <a16:creationId xmlns:a16="http://schemas.microsoft.com/office/drawing/2014/main" id="{8F18818E-0756-A7B9-A459-A613DEF1C5D2}"/>
              </a:ext>
            </a:extLst>
          </p:cNvPr>
          <p:cNvSpPr/>
          <p:nvPr/>
        </p:nvSpPr>
        <p:spPr>
          <a:xfrm>
            <a:off x="10407650" y="492127"/>
            <a:ext cx="882650" cy="917570"/>
          </a:xfrm>
          <a:prstGeom prst="flowChartDelay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53FD2-D247-B633-C6BD-71CE01E408A1}"/>
              </a:ext>
            </a:extLst>
          </p:cNvPr>
          <p:cNvSpPr txBox="1"/>
          <p:nvPr/>
        </p:nvSpPr>
        <p:spPr>
          <a:xfrm>
            <a:off x="5600206" y="2075194"/>
            <a:ext cx="467173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 startAt="6"/>
            </a:pPr>
            <a:r>
              <a:rPr lang="en-IN" sz="1400" b="1" dirty="0"/>
              <a:t>Top 7 Largest Countries by Area:</a:t>
            </a:r>
          </a:p>
          <a:p>
            <a:pPr marL="800100" lvl="1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dirty="0"/>
              <a:t>Russia (17.1M km²)</a:t>
            </a:r>
          </a:p>
          <a:p>
            <a:pPr marL="800100" lvl="1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dirty="0"/>
              <a:t>Canada (10.0M km²)</a:t>
            </a:r>
          </a:p>
          <a:p>
            <a:pPr marL="800100" lvl="1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dirty="0"/>
              <a:t>China (9.7M km²)</a:t>
            </a:r>
          </a:p>
          <a:p>
            <a:pPr marL="800100" lvl="1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dirty="0"/>
              <a:t>United States (9.4M km²)</a:t>
            </a:r>
          </a:p>
          <a:p>
            <a:pPr marL="800100" lvl="1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dirty="0"/>
              <a:t>Brazil (8.5M km²)</a:t>
            </a:r>
          </a:p>
          <a:p>
            <a:pPr marL="800100" lvl="1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dirty="0"/>
              <a:t>Australia (7.7M km²)</a:t>
            </a:r>
          </a:p>
          <a:p>
            <a:pPr marL="800100" lvl="1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dirty="0"/>
              <a:t>India (3.3M km²)</a:t>
            </a:r>
          </a:p>
          <a:p>
            <a:pPr lvl="1">
              <a:buClr>
                <a:schemeClr val="tx1">
                  <a:lumMod val="95000"/>
                  <a:lumOff val="5000"/>
                </a:schemeClr>
              </a:buClr>
            </a:pPr>
            <a:endParaRPr lang="en-IN" sz="1400" dirty="0"/>
          </a:p>
          <a:p>
            <a:pPr marL="342900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 startAt="6"/>
            </a:pPr>
            <a:r>
              <a:rPr lang="en-IN" sz="1400" b="1" dirty="0"/>
              <a:t>Population Distribution by Continent:</a:t>
            </a:r>
          </a:p>
          <a:p>
            <a:pPr marL="800100" lvl="1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dirty="0"/>
              <a:t>Asia: 59.21% </a:t>
            </a:r>
          </a:p>
          <a:p>
            <a:pPr marL="800100" lvl="1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dirty="0"/>
              <a:t>Africa: 17.89%</a:t>
            </a:r>
          </a:p>
          <a:p>
            <a:pPr marL="800100" lvl="1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dirty="0"/>
              <a:t>Europe: 9.32%</a:t>
            </a:r>
          </a:p>
          <a:p>
            <a:pPr marL="800100" lvl="1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dirty="0"/>
              <a:t>North America: 7.53%</a:t>
            </a:r>
          </a:p>
          <a:p>
            <a:pPr marL="800100" lvl="1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dirty="0"/>
              <a:t>South America: 5.48%</a:t>
            </a:r>
          </a:p>
          <a:p>
            <a:pPr marL="800100" lvl="1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1400" dirty="0"/>
              <a:t>Oceania: 0.57%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C2E12-1114-329D-CFE6-37D129785150}"/>
              </a:ext>
            </a:extLst>
          </p:cNvPr>
          <p:cNvSpPr txBox="1"/>
          <p:nvPr/>
        </p:nvSpPr>
        <p:spPr>
          <a:xfrm>
            <a:off x="754965" y="1538616"/>
            <a:ext cx="6102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</a:rPr>
              <a:t>📊 Key Performance Indicators (KPIs):</a:t>
            </a:r>
            <a:endParaRPr lang="en-IN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034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719B4-0B9A-08F0-AA7F-58F476AB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5B0CC-672F-A7A8-2FBE-E220AF469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3" t="18044" r="10246" b="6827"/>
          <a:stretch/>
        </p:blipFill>
        <p:spPr>
          <a:xfrm>
            <a:off x="448986" y="395599"/>
            <a:ext cx="10382739" cy="6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9814F9-D3B5-E345-5DD2-C840117D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" t="17773" r="10166" b="6539"/>
          <a:stretch/>
        </p:blipFill>
        <p:spPr>
          <a:xfrm>
            <a:off x="432560" y="395600"/>
            <a:ext cx="10416078" cy="606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79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94D32A-EB4A-A810-4CAC-26835226F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D499-63A3-F87A-CF5A-6FC56EDC6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127"/>
            <a:ext cx="10407650" cy="91757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4800" b="1" spc="600" dirty="0">
                <a:solidFill>
                  <a:srgbClr val="D59292"/>
                </a:solidFill>
                <a:latin typeface="Arial Rounded MT Bold" panose="020F0704030504030204" pitchFamily="34" charset="0"/>
              </a:rPr>
              <a:t>    </a:t>
            </a:r>
            <a:r>
              <a:rPr lang="en-IN" sz="4800" b="1" spc="300" dirty="0">
                <a:solidFill>
                  <a:srgbClr val="D59292"/>
                </a:solidFill>
                <a:latin typeface="Arial Rounded MT Bold" panose="020F0704030504030204" pitchFamily="34" charset="0"/>
              </a:rPr>
              <a:t>KEY INSIGHTS</a:t>
            </a:r>
            <a:endParaRPr lang="en-IN" sz="4800" b="1" spc="3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BEE91-2C23-2440-A76F-DD8C13C04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65" y="1554320"/>
            <a:ext cx="9818127" cy="4382136"/>
          </a:xfrm>
        </p:spPr>
        <p:txBody>
          <a:bodyPr>
            <a:noAutofit/>
          </a:bodyPr>
          <a:lstStyle/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7FC7FE-1753-A634-B602-0E27B9ACA797}"/>
              </a:ext>
            </a:extLst>
          </p:cNvPr>
          <p:cNvSpPr/>
          <p:nvPr/>
        </p:nvSpPr>
        <p:spPr>
          <a:xfrm>
            <a:off x="0" y="6146800"/>
            <a:ext cx="11430000" cy="71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Flowchart: Delay 10">
            <a:extLst>
              <a:ext uri="{FF2B5EF4-FFF2-40B4-BE49-F238E27FC236}">
                <a16:creationId xmlns:a16="http://schemas.microsoft.com/office/drawing/2014/main" id="{848F5F77-072B-F033-63C2-E1DF7A3B85AE}"/>
              </a:ext>
            </a:extLst>
          </p:cNvPr>
          <p:cNvSpPr/>
          <p:nvPr/>
        </p:nvSpPr>
        <p:spPr>
          <a:xfrm>
            <a:off x="10407650" y="492127"/>
            <a:ext cx="882650" cy="917570"/>
          </a:xfrm>
          <a:prstGeom prst="flowChartDelay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9AC9E-00A5-A983-8169-CD62D9C3DA54}"/>
              </a:ext>
            </a:extLst>
          </p:cNvPr>
          <p:cNvSpPr txBox="1"/>
          <p:nvPr/>
        </p:nvSpPr>
        <p:spPr>
          <a:xfrm>
            <a:off x="901700" y="1503135"/>
            <a:ext cx="96713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Asia dominates global population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with nearly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60% of the world's people,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while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Oceania and South America have the lowest shares.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China and India together hold around 35% of the world’s population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highlighting their dominance in global demographics.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Despite being one of the largest countries by area, Russia has a relatively low population compared to its size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indicating low population density.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Vatican City remains the least populated country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primarily due to its small size and nature as a religious state.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Population growth trends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show a steady increase over decades, suggesting continued urbanization and demographic shifts.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high growth rate in some regions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(like Asia and Africa) could lead to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challenges in resource management, infrastructure, and employment.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Urbanization trends are visible, with most population-dense regions aligning with major metropolitan areas. </a:t>
            </a:r>
          </a:p>
        </p:txBody>
      </p:sp>
    </p:spTree>
    <p:extLst>
      <p:ext uri="{BB962C8B-B14F-4D97-AF65-F5344CB8AC3E}">
        <p14:creationId xmlns:p14="http://schemas.microsoft.com/office/powerpoint/2010/main" val="2025841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95C26F-0E92-4A50-6FC8-3BA4494FC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EE63-3DCD-42BC-C992-739EA557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2127"/>
            <a:ext cx="10407650" cy="91757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4800" b="1" spc="6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    </a:t>
            </a:r>
            <a:r>
              <a:rPr lang="en-IN" sz="4800" b="1" spc="300" dirty="0">
                <a:solidFill>
                  <a:srgbClr val="D59292"/>
                </a:solidFill>
                <a:latin typeface="Arial Rounded MT Bold" panose="020F0704030504030204" pitchFamily="34" charset="0"/>
              </a:rPr>
              <a:t>CONCLUSION</a:t>
            </a:r>
            <a:endParaRPr lang="en-IN" sz="4800" b="1" spc="6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E34C7-949D-027B-1E50-A96AF0B86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426" y="1818955"/>
            <a:ext cx="9095367" cy="3220089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China and India dominate in population size, whereas Russia, Canada, and Australia have vast land areas but low population densities, highlighting urbanization and resource distribution challenges.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Rapid population growth increases demand for resources, infrastructure, and economic planning, requiring sustainable development strategies to manage urban expansion, employment, and environmental impact</a:t>
            </a:r>
            <a:r>
              <a:rPr lang="en-US" dirty="0"/>
              <a:t>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SzPct val="100000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Power BI’s interactive dashboards provide valuable insights into demographic trends, helping policymakers, researchers, and businesses make data-driven decisions for a more sustainable future. 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598100-177F-F491-9660-B6E3ECB2C3B4}"/>
              </a:ext>
            </a:extLst>
          </p:cNvPr>
          <p:cNvSpPr/>
          <p:nvPr/>
        </p:nvSpPr>
        <p:spPr>
          <a:xfrm>
            <a:off x="0" y="6146800"/>
            <a:ext cx="11430000" cy="71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Flowchart: Delay 10">
            <a:extLst>
              <a:ext uri="{FF2B5EF4-FFF2-40B4-BE49-F238E27FC236}">
                <a16:creationId xmlns:a16="http://schemas.microsoft.com/office/drawing/2014/main" id="{4F0F2E0F-F11B-48FF-16C4-157C7A34AC06}"/>
              </a:ext>
            </a:extLst>
          </p:cNvPr>
          <p:cNvSpPr/>
          <p:nvPr/>
        </p:nvSpPr>
        <p:spPr>
          <a:xfrm>
            <a:off x="10407650" y="492127"/>
            <a:ext cx="882650" cy="917570"/>
          </a:xfrm>
          <a:prstGeom prst="flowChartDelay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49210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13351</TotalTime>
  <Words>638</Words>
  <Application>Microsoft Office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Rounded MT Bold</vt:lpstr>
      <vt:lpstr>Calibri</vt:lpstr>
      <vt:lpstr>Century Schoolbook</vt:lpstr>
      <vt:lpstr>Segoe UI Black</vt:lpstr>
      <vt:lpstr>Wingdings</vt:lpstr>
      <vt:lpstr>Wingdings 2</vt:lpstr>
      <vt:lpstr>View</vt:lpstr>
      <vt:lpstr>World Population Analysis</vt:lpstr>
      <vt:lpstr>   INTRODUCTION</vt:lpstr>
      <vt:lpstr>   PROBLEM STATEMENT</vt:lpstr>
      <vt:lpstr>    DATASET</vt:lpstr>
      <vt:lpstr>    KPI’s and VISUALIZATIONS</vt:lpstr>
      <vt:lpstr>PowerPoint Presentation</vt:lpstr>
      <vt:lpstr>PowerPoint Presentation</vt:lpstr>
      <vt:lpstr>    KEY INSIGHTS</vt:lpstr>
      <vt:lpstr>   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Teja Dhanenkula</dc:creator>
  <cp:lastModifiedBy>Teja Dhanenkula</cp:lastModifiedBy>
  <cp:revision>2</cp:revision>
  <dcterms:created xsi:type="dcterms:W3CDTF">2025-02-20T20:43:32Z</dcterms:created>
  <dcterms:modified xsi:type="dcterms:W3CDTF">2025-03-14T17:36:49Z</dcterms:modified>
</cp:coreProperties>
</file>